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8.xml" ContentType="application/vnd.openxmlformats-officedocument.theme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theme/theme11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2.xml" ContentType="application/vnd.openxmlformats-officedocument.theme+xml"/>
  <Override PartName="/ppt/slideLayouts/slideLayout26.xml" ContentType="application/vnd.openxmlformats-officedocument.presentationml.slideLayout+xml"/>
  <Override PartName="/ppt/theme/theme13.xml" ContentType="application/vnd.openxmlformats-officedocument.theme+xml"/>
  <Override PartName="/ppt/slideLayouts/slideLayout27.xml" ContentType="application/vnd.openxmlformats-officedocument.presentationml.slideLayout+xml"/>
  <Override PartName="/ppt/theme/theme14.xml" ContentType="application/vnd.openxmlformats-officedocument.theme+xml"/>
  <Override PartName="/ppt/slideLayouts/slideLayout28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7" r:id="rId4"/>
    <p:sldMasterId id="2147483673" r:id="rId5"/>
    <p:sldMasterId id="2147483675" r:id="rId6"/>
    <p:sldMasterId id="2147483677" r:id="rId7"/>
    <p:sldMasterId id="2147483679" r:id="rId8"/>
    <p:sldMasterId id="2147483684" r:id="rId9"/>
    <p:sldMasterId id="2147483686" r:id="rId10"/>
    <p:sldMasterId id="2147483688" r:id="rId11"/>
    <p:sldMasterId id="2147483690" r:id="rId12"/>
    <p:sldMasterId id="2147483696" r:id="rId13"/>
    <p:sldMasterId id="2147483698" r:id="rId14"/>
    <p:sldMasterId id="2147483700" r:id="rId15"/>
  </p:sldMasterIdLst>
  <p:sldIdLst>
    <p:sldId id="256" r:id="rId16"/>
    <p:sldId id="258" r:id="rId17"/>
    <p:sldId id="259" r:id="rId18"/>
    <p:sldId id="260" r:id="rId19"/>
    <p:sldId id="261" r:id="rId20"/>
    <p:sldId id="262" r:id="rId21"/>
    <p:sldId id="263" r:id="rId2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6363C-18BA-40B6-A16C-B592F881C8F6}" type="datetimeFigureOut">
              <a:rPr lang="es-MX" smtClean="0"/>
              <a:t>22/09/2020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2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5754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70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230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523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191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549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579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669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871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35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191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295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551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76002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58036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68167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41659051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4464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8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901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6363C-18BA-40B6-A16C-B592F881C8F6}" type="datetimeFigureOut">
              <a:rPr lang="es-MX" smtClean="0"/>
              <a:t>22/09/2020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0736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045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4143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71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2497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0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3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5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6363C-18BA-40B6-A16C-B592F881C8F6}" type="datetimeFigureOut">
              <a:rPr lang="es-MX" smtClean="0"/>
              <a:t>22/09/2020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53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3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6064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9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44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707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4533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47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02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6367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56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1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50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2852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07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58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02465" y="2874617"/>
            <a:ext cx="5869546" cy="1470025"/>
          </a:xfrm>
        </p:spPr>
        <p:txBody>
          <a:bodyPr/>
          <a:lstStyle/>
          <a:p>
            <a:r>
              <a:rPr lang="es-MX" sz="3600" dirty="0"/>
              <a:t>Reserva Técnica del IPEJAL a corte de </a:t>
            </a:r>
            <a:r>
              <a:rPr lang="es-MX" sz="3600" dirty="0" smtClean="0"/>
              <a:t>Agosto </a:t>
            </a:r>
            <a:r>
              <a:rPr lang="es-MX" sz="3600" dirty="0"/>
              <a:t>de 2020</a:t>
            </a:r>
            <a:br>
              <a:rPr lang="es-MX" sz="3600" dirty="0"/>
            </a:b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3456976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6 Título"/>
          <p:cNvSpPr txBox="1">
            <a:spLocks/>
          </p:cNvSpPr>
          <p:nvPr/>
        </p:nvSpPr>
        <p:spPr>
          <a:xfrm>
            <a:off x="1674254" y="103031"/>
            <a:ext cx="6774288" cy="515061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RESERVA </a:t>
            </a:r>
            <a:r>
              <a:rPr lang="es-MX" sz="2400" b="1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TÉCNICA 2010 </a:t>
            </a:r>
            <a:r>
              <a:rPr lang="es-MX" sz="2400" b="1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– </a:t>
            </a:r>
            <a:r>
              <a:rPr lang="es-MX" sz="2400" b="1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Agosto </a:t>
            </a:r>
            <a:r>
              <a:rPr lang="es-MX" sz="2400" b="1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2020</a:t>
            </a:r>
            <a:endParaRPr lang="es-MX" sz="2400" b="1" dirty="0">
              <a:solidFill>
                <a:schemeClr val="bg1"/>
              </a:solidFill>
              <a:latin typeface="+mn-lt"/>
              <a:cs typeface="Calibri" panose="020F050202020403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2503" y="2684332"/>
            <a:ext cx="4858933" cy="315190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903059"/>
            <a:ext cx="7435003" cy="1306739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310024" y="2209798"/>
            <a:ext cx="4536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 smtClean="0"/>
              <a:t>*Información tomada del Estado de Situación Financiera a Agosto  de 2020.</a:t>
            </a:r>
            <a:endParaRPr lang="es-MX" sz="900" dirty="0"/>
          </a:p>
        </p:txBody>
      </p:sp>
      <p:sp>
        <p:nvSpPr>
          <p:cNvPr id="14" name="Cerrar llave 13"/>
          <p:cNvSpPr/>
          <p:nvPr/>
        </p:nvSpPr>
        <p:spPr>
          <a:xfrm>
            <a:off x="6714047" y="3140968"/>
            <a:ext cx="504056" cy="2304256"/>
          </a:xfrm>
          <a:prstGeom prst="rightBrace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CuadroTexto 14"/>
          <p:cNvSpPr txBox="1"/>
          <p:nvPr/>
        </p:nvSpPr>
        <p:spPr>
          <a:xfrm>
            <a:off x="7189323" y="3729464"/>
            <a:ext cx="13120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Calibri" panose="020F0502020204030204" pitchFamily="34" charset="0"/>
                <a:cs typeface="Calibri" panose="020F0502020204030204" pitchFamily="34" charset="0"/>
              </a:rPr>
              <a:t>Porcentaje correspondiente a cada componente de la reserva técnica anualmente.</a:t>
            </a:r>
          </a:p>
        </p:txBody>
      </p:sp>
    </p:spTree>
    <p:extLst>
      <p:ext uri="{BB962C8B-B14F-4D97-AF65-F5344CB8AC3E}">
        <p14:creationId xmlns:p14="http://schemas.microsoft.com/office/powerpoint/2010/main" val="1175289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700010" y="116632"/>
            <a:ext cx="6722773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Comparativo Reserva Técnica </a:t>
            </a:r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Julio </a:t>
            </a:r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– </a:t>
            </a:r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Agosto 2020</a:t>
            </a:r>
            <a:endParaRPr lang="es-MX" sz="20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2010" y="1008491"/>
            <a:ext cx="6120677" cy="208078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869" y="3454404"/>
            <a:ext cx="4651651" cy="290194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2349" y="3454404"/>
            <a:ext cx="4651651" cy="2901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167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4</a:t>
            </a:fld>
            <a:endParaRPr lang="es-MX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674254" y="116632"/>
            <a:ext cx="6735650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Comparativo Reserva Técnica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Julio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–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Agosto 2020</a:t>
            </a:r>
            <a:endParaRPr lang="es-MX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123" y="1036112"/>
            <a:ext cx="6931753" cy="478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579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5</a:t>
            </a:fld>
            <a:endParaRPr lang="es-MX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674254" y="116632"/>
            <a:ext cx="6774287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Comparativo Reserva Técnica </a:t>
            </a:r>
            <a:r>
              <a:rPr lang="es-MX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Julio </a:t>
            </a:r>
            <a:r>
              <a:rPr lang="es-MX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es-MX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Agosto 2020</a:t>
            </a:r>
            <a:endParaRPr lang="es-MX" sz="2000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872" y="759238"/>
            <a:ext cx="8974128" cy="568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142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6</a:t>
            </a:fld>
            <a:endParaRPr lang="es-MX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532586" y="103030"/>
            <a:ext cx="6864439" cy="517657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Explicación de puntos por componente RT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Julio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–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Agosto 2020</a:t>
            </a:r>
            <a:endParaRPr lang="es-MX" sz="2000" dirty="0">
              <a:solidFill>
                <a:schemeClr val="bg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23528" y="620688"/>
            <a:ext cx="8176422" cy="502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</a:t>
            </a:r>
            <a:endParaRPr lang="es-MX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Inversiones en Mercados Financieros</a:t>
            </a:r>
            <a:endParaRPr lang="es-MX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</a:t>
            </a:r>
            <a:r>
              <a:rPr lang="es-MX" sz="1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1: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</a:t>
            </a:r>
            <a:r>
              <a:rPr lang="es-MX" sz="1600" dirty="0"/>
              <a:t>incremento a corto plazo es de </a:t>
            </a:r>
            <a:r>
              <a:rPr lang="es-MX" sz="1600" dirty="0" smtClean="0"/>
              <a:t>402.9 </a:t>
            </a:r>
            <a:r>
              <a:rPr lang="es-MX" sz="1600" dirty="0"/>
              <a:t>millones de pesos, y se debe </a:t>
            </a:r>
            <a:r>
              <a:rPr lang="es-MX" sz="1600" dirty="0" smtClean="0"/>
              <a:t>principalmente a una disminución del fideicomiso de </a:t>
            </a:r>
            <a:r>
              <a:rPr lang="es-MX" sz="1600" dirty="0" err="1" smtClean="0"/>
              <a:t>Artur</a:t>
            </a:r>
            <a:r>
              <a:rPr lang="es-MX" sz="1600" dirty="0" smtClean="0"/>
              <a:t>, mismo que se invierte a corto plazo mientras se define el destino final.</a:t>
            </a:r>
            <a:endParaRPr lang="es-MX" sz="2400" strike="sngStrike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2: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</a:t>
            </a:r>
            <a:r>
              <a:rPr lang="es-MX" sz="1600" dirty="0" smtClean="0"/>
              <a:t>incremento </a:t>
            </a:r>
            <a:r>
              <a:rPr lang="es-MX" sz="1600" dirty="0"/>
              <a:t>en títulos y valores es de </a:t>
            </a:r>
            <a:r>
              <a:rPr lang="es-MX" sz="1600" dirty="0" smtClean="0"/>
              <a:t>15.1 </a:t>
            </a:r>
            <a:r>
              <a:rPr lang="es-MX" sz="1600" dirty="0"/>
              <a:t>millones de pesos, y se debe principalmente al reacomodo de inversión a</a:t>
            </a:r>
            <a:r>
              <a:rPr lang="es-MX" sz="1600" dirty="0" smtClean="0"/>
              <a:t> largo plazo por estrategia financiera.</a:t>
            </a:r>
            <a:endParaRPr lang="es-MX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1 tuvo un </a:t>
            </a:r>
            <a:r>
              <a:rPr lang="es-MX" sz="1600" dirty="0"/>
              <a:t>incremento del </a:t>
            </a:r>
            <a:r>
              <a:rPr lang="es-MX" sz="1600" b="1" dirty="0" smtClean="0">
                <a:solidFill>
                  <a:srgbClr val="0070C0"/>
                </a:solidFill>
              </a:rPr>
              <a:t>18%</a:t>
            </a:r>
            <a:r>
              <a:rPr lang="es-MX" sz="1600" dirty="0" smtClean="0"/>
              <a:t>, </a:t>
            </a:r>
            <a:r>
              <a:rPr lang="es-MX" sz="1600" dirty="0"/>
              <a:t>mientras que el punto 2 tuvo un </a:t>
            </a:r>
            <a:r>
              <a:rPr lang="es-MX" sz="1600" dirty="0" smtClean="0"/>
              <a:t>incremento del   </a:t>
            </a:r>
            <a:r>
              <a:rPr lang="es-MX" sz="1600" b="1" dirty="0" smtClean="0">
                <a:solidFill>
                  <a:srgbClr val="0070C0"/>
                </a:solidFill>
              </a:rPr>
              <a:t>0.1%</a:t>
            </a:r>
            <a:r>
              <a:rPr lang="es-MX" sz="1600" dirty="0" smtClean="0"/>
              <a:t> </a:t>
            </a:r>
            <a:r>
              <a:rPr lang="es-MX" sz="1600" dirty="0"/>
              <a:t>respectivamente.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Cartera </a:t>
            </a:r>
            <a:r>
              <a:rPr lang="es-MX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Préstamos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5: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</a:t>
            </a:r>
            <a:r>
              <a:rPr lang="es-MX" sz="1600" dirty="0" smtClean="0"/>
              <a:t>incremento </a:t>
            </a:r>
            <a:r>
              <a:rPr lang="es-MX" sz="1600" dirty="0"/>
              <a:t>de los </a:t>
            </a:r>
            <a:r>
              <a:rPr lang="es-MX" sz="1600" dirty="0" smtClean="0"/>
              <a:t>6.9 </a:t>
            </a:r>
            <a:r>
              <a:rPr lang="es-MX" sz="1600" dirty="0"/>
              <a:t>millones de pesos, se debe al </a:t>
            </a:r>
            <a:r>
              <a:rPr lang="es-MX" sz="1600" dirty="0" smtClean="0"/>
              <a:t>otorgamiento </a:t>
            </a:r>
            <a:r>
              <a:rPr lang="es-MX" sz="1600" dirty="0"/>
              <a:t>de préstamos a corto plazo, entre  los afiliados y pensionados  </a:t>
            </a:r>
            <a:r>
              <a:rPr lang="es-MX" sz="1600" dirty="0" smtClean="0"/>
              <a:t>que </a:t>
            </a:r>
            <a:r>
              <a:rPr lang="es-MX" sz="1600" dirty="0"/>
              <a:t>comprenden la población </a:t>
            </a:r>
            <a:r>
              <a:rPr lang="es-MX" sz="1600" dirty="0" smtClean="0"/>
              <a:t>del 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IPEJAL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6: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</a:t>
            </a:r>
            <a:r>
              <a:rPr lang="es-MX" sz="1600" dirty="0" smtClean="0"/>
              <a:t>decremento de </a:t>
            </a:r>
            <a:r>
              <a:rPr lang="es-MX" sz="1600" dirty="0"/>
              <a:t>los </a:t>
            </a:r>
            <a:r>
              <a:rPr lang="es-MX" sz="1600" dirty="0" smtClean="0"/>
              <a:t>40.5 </a:t>
            </a:r>
            <a:r>
              <a:rPr lang="es-MX" sz="1600" dirty="0"/>
              <a:t>millones de pesos, se debe a la diferencia entre los créditos otorgados y los pagados, tanto de hipotecarios como prendarios por parte de los afiliados y pensionados (colocación de préstamos), el decremento significa que han sido mayores los créditos pagados o abonados, 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 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 otorgados.</a:t>
            </a:r>
            <a:endParaRPr lang="es-MX" sz="2400" u="none" strike="noStrik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594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7</a:t>
            </a:fld>
            <a:endParaRPr lang="es-MX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558345" y="116632"/>
            <a:ext cx="7006106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Explicación de puntos por componente RT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Julio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–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Agosto 2020</a:t>
            </a:r>
            <a:endParaRPr lang="es-MX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95536" y="908720"/>
            <a:ext cx="8064896" cy="4499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Bienes Inmuebles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7: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El decremento de los 5.1 millones de pesos, se debe a que se recuperó parte de la aportación adicional del Grupo Constructor </a:t>
            </a:r>
            <a:r>
              <a:rPr lang="es-MX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Mendelssohn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 Amadeus S. A. de C. V. (Torre II </a:t>
            </a:r>
            <a:r>
              <a:rPr lang="es-MX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Vitia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Toscana).</a:t>
            </a:r>
            <a:endParaRPr lang="es-MX" sz="1600" u="sng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</a:t>
            </a:r>
            <a:r>
              <a:rPr lang="es-MX" sz="1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11: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decremento en viviendas se debe a un ajuste en la depreciación de las viviendas por 2.39 millones de pesos.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12: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es la suma del punto 10 y 11, que es la diferencia de los inmuebles neto.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Cuentas </a:t>
            </a:r>
            <a:r>
              <a:rPr lang="es-MX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 Cobrar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15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El 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decremento 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los 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7.26 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millones de pesos, se da principalmente por el 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pago 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adeudos por arrendamiento gravado (renta de edificios y locales).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16: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</a:t>
            </a:r>
            <a:r>
              <a:rPr lang="es-MX" sz="1600" dirty="0" smtClean="0"/>
              <a:t>incremento </a:t>
            </a:r>
            <a:r>
              <a:rPr lang="es-MX" sz="1600" dirty="0"/>
              <a:t>de los </a:t>
            </a:r>
            <a:r>
              <a:rPr lang="es-MX" sz="1600" dirty="0" smtClean="0"/>
              <a:t>47.78 </a:t>
            </a:r>
            <a:r>
              <a:rPr lang="es-MX" sz="1600" dirty="0"/>
              <a:t>millones de pesos, se da principalmente por el rubro de deudores por aportaciones y retenciones, esto con las dependencias afiliadas al IPEJAL, lo que significa en relación inversa, el </a:t>
            </a:r>
            <a:r>
              <a:rPr lang="es-MX" sz="1600" dirty="0" smtClean="0"/>
              <a:t>atraso en el </a:t>
            </a:r>
            <a:r>
              <a:rPr lang="es-MX" sz="1600" dirty="0"/>
              <a:t>pago del adeudo de </a:t>
            </a:r>
            <a:r>
              <a:rPr lang="es-MX" sz="1600" dirty="0" smtClean="0"/>
              <a:t>las 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dependencias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MX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6936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13</TotalTime>
  <Words>87</Words>
  <Application>Microsoft Office PowerPoint</Application>
  <PresentationFormat>Presentación en pantalla 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7</vt:i4>
      </vt:variant>
    </vt:vector>
  </HeadingPairs>
  <TitlesOfParts>
    <vt:vector size="28" baseType="lpstr">
      <vt:lpstr>Arial</vt:lpstr>
      <vt:lpstr>Calibri</vt:lpstr>
      <vt:lpstr>Candara</vt:lpstr>
      <vt:lpstr>Century Gothic</vt:lpstr>
      <vt:lpstr>Times New Roman</vt:lpstr>
      <vt:lpstr>Wingdings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Reserva Técnica del IPEJAL a corte de Agosto de 2020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Reserva Técnica del IPEJAL a corte de Julio de 2020</dc:title>
  <dc:creator>Gonzalez Martinez, Maria del Carmen</dc:creator>
  <cp:lastModifiedBy>Gonzalez Martinez, Maria del Carmen</cp:lastModifiedBy>
  <cp:revision>2</cp:revision>
  <dcterms:created xsi:type="dcterms:W3CDTF">2020-08-22T03:26:06Z</dcterms:created>
  <dcterms:modified xsi:type="dcterms:W3CDTF">2020-09-22T16:37:08Z</dcterms:modified>
</cp:coreProperties>
</file>